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6" r:id="rId10"/>
    <p:sldId id="264" r:id="rId11"/>
    <p:sldId id="265" r:id="rId12"/>
  </p:sldIdLst>
  <p:sldSz cx="14630400" cy="8229600"/>
  <p:notesSz cx="8229600" cy="146304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9074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4037" y="1917621"/>
            <a:ext cx="12902327" cy="2129314"/>
          </a:xfrm>
          <a:prstGeom prst="rect">
            <a:avLst/>
          </a:prstGeom>
          <a:noFill/>
          <a:ln/>
        </p:spPr>
        <p:txBody>
          <a:bodyPr wrap="square" lIns="0" tIns="0" rIns="0" bIns="0" rtlCol="0" anchor="t"/>
          <a:lstStyle/>
          <a:p>
            <a:pPr marL="0" indent="0">
              <a:lnSpc>
                <a:spcPts val="8350"/>
              </a:lnSpc>
              <a:buNone/>
            </a:pPr>
            <a:r>
              <a:rPr lang="en-US" sz="6700" b="1" kern="0" spc="-201" dirty="0">
                <a:solidFill>
                  <a:srgbClr val="000000"/>
                </a:solidFill>
                <a:latin typeface="Inter" pitchFamily="34" charset="0"/>
                <a:ea typeface="Inter" pitchFamily="34" charset="-122"/>
                <a:cs typeface="Inter" pitchFamily="34" charset="-120"/>
              </a:rPr>
              <a:t>Predictive Maintenance Plan for Natura's Production Factory</a:t>
            </a:r>
            <a:endParaRPr lang="en-US" sz="6700" dirty="0"/>
          </a:p>
        </p:txBody>
      </p:sp>
      <p:sp>
        <p:nvSpPr>
          <p:cNvPr id="5" name="Text 3"/>
          <p:cNvSpPr/>
          <p:nvPr/>
        </p:nvSpPr>
        <p:spPr>
          <a:xfrm>
            <a:off x="1007031" y="6047184"/>
            <a:ext cx="108823" cy="97512"/>
          </a:xfrm>
          <a:prstGeom prst="rect">
            <a:avLst/>
          </a:prstGeom>
          <a:noFill/>
          <a:ln/>
        </p:spPr>
        <p:txBody>
          <a:bodyPr wrap="none" lIns="0" tIns="0" rIns="0" bIns="0" rtlCol="0" anchor="t"/>
          <a:lstStyle/>
          <a:p>
            <a:pPr marL="0" indent="0" algn="ctr">
              <a:lnSpc>
                <a:spcPts val="750"/>
              </a:lnSpc>
              <a:buNone/>
            </a:pPr>
            <a:r>
              <a:rPr lang="en-US" sz="750" kern="0" spc="-39" dirty="0">
                <a:solidFill>
                  <a:srgbClr val="FFFFFF"/>
                </a:solidFill>
                <a:latin typeface="Inter" pitchFamily="34" charset="0"/>
                <a:ea typeface="Inter" pitchFamily="34" charset="-122"/>
                <a:cs typeface="Inter" pitchFamily="34" charset="-120"/>
              </a:rPr>
              <a:t>JP</a:t>
            </a:r>
            <a:endParaRPr lang="en-US" sz="750" dirty="0"/>
          </a:p>
        </p:txBody>
      </p:sp>
      <p:sp>
        <p:nvSpPr>
          <p:cNvPr id="6" name="Text 4"/>
          <p:cNvSpPr/>
          <p:nvPr/>
        </p:nvSpPr>
        <p:spPr>
          <a:xfrm>
            <a:off x="1382316" y="5880021"/>
            <a:ext cx="1842968" cy="431959"/>
          </a:xfrm>
          <a:prstGeom prst="rect">
            <a:avLst/>
          </a:prstGeom>
          <a:noFill/>
          <a:ln/>
        </p:spPr>
        <p:txBody>
          <a:bodyPr wrap="none" lIns="0" tIns="0" rIns="0" bIns="0" rtlCol="0" anchor="t"/>
          <a:lstStyle/>
          <a:p>
            <a:pPr marL="0" indent="0" algn="l">
              <a:lnSpc>
                <a:spcPts val="3400"/>
              </a:lnSpc>
              <a:buNone/>
            </a:pPr>
            <a:r>
              <a:rPr lang="en-US" sz="2400" b="1" kern="0" spc="-39" dirty="0">
                <a:solidFill>
                  <a:srgbClr val="272525"/>
                </a:solidFill>
                <a:latin typeface="Inter" pitchFamily="34" charset="0"/>
                <a:ea typeface="Inter" pitchFamily="34" charset="-122"/>
                <a:cs typeface="Inter" pitchFamily="34" charset="-120"/>
              </a:rPr>
              <a:t>by Jose Pina</a:t>
            </a:r>
            <a:endParaRPr lang="en-US" sz="2400" dirty="0"/>
          </a:p>
        </p:txBody>
      </p:sp>
      <p:sp>
        <p:nvSpPr>
          <p:cNvPr id="7" name="Rectángulo 6">
            <a:extLst>
              <a:ext uri="{FF2B5EF4-FFF2-40B4-BE49-F238E27FC236}">
                <a16:creationId xmlns:a16="http://schemas.microsoft.com/office/drawing/2014/main" id="{04FC44B9-8083-9D4A-21B1-3EFDE18AC062}"/>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693539" y="230897"/>
            <a:ext cx="4954548" cy="619244"/>
          </a:xfrm>
          <a:prstGeom prst="rect">
            <a:avLst/>
          </a:prstGeom>
          <a:noFill/>
          <a:ln/>
        </p:spPr>
        <p:txBody>
          <a:bodyPr wrap="none" lIns="0" tIns="0" rIns="0" bIns="0" rtlCol="0" anchor="t"/>
          <a:lstStyle/>
          <a:p>
            <a:pPr marL="0" indent="0">
              <a:lnSpc>
                <a:spcPts val="4850"/>
              </a:lnSpc>
              <a:buNone/>
            </a:pPr>
            <a:r>
              <a:rPr lang="en-US" sz="3900" b="1" kern="0" spc="-117" dirty="0">
                <a:solidFill>
                  <a:srgbClr val="000000"/>
                </a:solidFill>
                <a:latin typeface="Inter" pitchFamily="34" charset="0"/>
                <a:ea typeface="Inter" pitchFamily="34" charset="-122"/>
                <a:cs typeface="Inter" pitchFamily="34" charset="-120"/>
              </a:rPr>
              <a:t>Results of prediction</a:t>
            </a:r>
            <a:endParaRPr lang="en-US" sz="3900" dirty="0"/>
          </a:p>
        </p:txBody>
      </p:sp>
      <p:sp>
        <p:nvSpPr>
          <p:cNvPr id="48" name="Rectángulo 47">
            <a:extLst>
              <a:ext uri="{FF2B5EF4-FFF2-40B4-BE49-F238E27FC236}">
                <a16:creationId xmlns:a16="http://schemas.microsoft.com/office/drawing/2014/main" id="{0D89FBF1-5A3A-56BD-6F83-C2A2DD261877}"/>
              </a:ext>
            </a:extLst>
          </p:cNvPr>
          <p:cNvSpPr/>
          <p:nvPr/>
        </p:nvSpPr>
        <p:spPr>
          <a:xfrm>
            <a:off x="12657713" y="7634052"/>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graphicFrame>
        <p:nvGraphicFramePr>
          <p:cNvPr id="50" name="Tabla 49">
            <a:extLst>
              <a:ext uri="{FF2B5EF4-FFF2-40B4-BE49-F238E27FC236}">
                <a16:creationId xmlns:a16="http://schemas.microsoft.com/office/drawing/2014/main" id="{0C2CB0D2-D3DD-5BEE-0701-6D46EB9C7394}"/>
              </a:ext>
            </a:extLst>
          </p:cNvPr>
          <p:cNvGraphicFramePr>
            <a:graphicFrameLocks noGrp="1"/>
          </p:cNvGraphicFramePr>
          <p:nvPr>
            <p:extLst>
              <p:ext uri="{D42A27DB-BD31-4B8C-83A1-F6EECF244321}">
                <p14:modId xmlns:p14="http://schemas.microsoft.com/office/powerpoint/2010/main" val="3337202032"/>
              </p:ext>
            </p:extLst>
          </p:nvPr>
        </p:nvGraphicFramePr>
        <p:xfrm>
          <a:off x="7939760" y="1509378"/>
          <a:ext cx="4321685" cy="2605422"/>
        </p:xfrm>
        <a:graphic>
          <a:graphicData uri="http://schemas.openxmlformats.org/drawingml/2006/table">
            <a:tbl>
              <a:tblPr firstRow="1" firstCol="1" bandRow="1">
                <a:tableStyleId>{5C22544A-7EE6-4342-B048-85BDC9FD1C3A}</a:tableStyleId>
              </a:tblPr>
              <a:tblGrid>
                <a:gridCol w="1225233">
                  <a:extLst>
                    <a:ext uri="{9D8B030D-6E8A-4147-A177-3AD203B41FA5}">
                      <a16:colId xmlns:a16="http://schemas.microsoft.com/office/drawing/2014/main" val="1718226161"/>
                    </a:ext>
                  </a:extLst>
                </a:gridCol>
                <a:gridCol w="656844">
                  <a:extLst>
                    <a:ext uri="{9D8B030D-6E8A-4147-A177-3AD203B41FA5}">
                      <a16:colId xmlns:a16="http://schemas.microsoft.com/office/drawing/2014/main" val="4077229822"/>
                    </a:ext>
                  </a:extLst>
                </a:gridCol>
                <a:gridCol w="653098">
                  <a:extLst>
                    <a:ext uri="{9D8B030D-6E8A-4147-A177-3AD203B41FA5}">
                      <a16:colId xmlns:a16="http://schemas.microsoft.com/office/drawing/2014/main" val="980585431"/>
                    </a:ext>
                  </a:extLst>
                </a:gridCol>
                <a:gridCol w="464312">
                  <a:extLst>
                    <a:ext uri="{9D8B030D-6E8A-4147-A177-3AD203B41FA5}">
                      <a16:colId xmlns:a16="http://schemas.microsoft.com/office/drawing/2014/main" val="1440439210"/>
                    </a:ext>
                  </a:extLst>
                </a:gridCol>
                <a:gridCol w="626682">
                  <a:extLst>
                    <a:ext uri="{9D8B030D-6E8A-4147-A177-3AD203B41FA5}">
                      <a16:colId xmlns:a16="http://schemas.microsoft.com/office/drawing/2014/main" val="4285961916"/>
                    </a:ext>
                  </a:extLst>
                </a:gridCol>
                <a:gridCol w="695516">
                  <a:extLst>
                    <a:ext uri="{9D8B030D-6E8A-4147-A177-3AD203B41FA5}">
                      <a16:colId xmlns:a16="http://schemas.microsoft.com/office/drawing/2014/main" val="3180112780"/>
                    </a:ext>
                  </a:extLst>
                </a:gridCol>
              </a:tblGrid>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Model</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Accuracy</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Precision</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Recall</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F1-Score</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AUC-ROC</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1737547335"/>
                  </a:ext>
                </a:extLst>
              </a:tr>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Random Forest</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0,899</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0,551</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0,778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0,645</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0,923</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1152456221"/>
                  </a:ext>
                </a:extLst>
              </a:tr>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Logistic Regression</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0,917</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0,698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0,524</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0,599</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0,748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3094991960"/>
                  </a:ext>
                </a:extLst>
              </a:tr>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Decision Tree</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0,899</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0,551</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0,778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0,645</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0,924</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3506838814"/>
                  </a:ext>
                </a:extLst>
              </a:tr>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SVM</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0,917</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0,698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0,524</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0,599</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0,745</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2754857165"/>
                  </a:ext>
                </a:extLst>
              </a:tr>
              <a:tr h="434237">
                <a:tc>
                  <a:txBody>
                    <a:bodyPr/>
                    <a:lstStyle/>
                    <a:p>
                      <a:pPr>
                        <a:lnSpc>
                          <a:spcPct val="107000"/>
                        </a:lnSpc>
                        <a:spcAft>
                          <a:spcPts val="800"/>
                        </a:spcAft>
                      </a:pPr>
                      <a:r>
                        <a:rPr lang="en-US" sz="1400" b="1" kern="0" spc="-117" noProof="0" dirty="0">
                          <a:solidFill>
                            <a:srgbClr val="000000"/>
                          </a:solidFill>
                          <a:latin typeface="Inter" pitchFamily="34" charset="0"/>
                          <a:ea typeface="Inter" pitchFamily="34" charset="-122"/>
                        </a:rPr>
                        <a:t>Neural Network</a:t>
                      </a:r>
                      <a:endParaRPr lang="en-US" sz="1400" b="1"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0,896</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0,543</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0,778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0,640</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tc>
                  <a:txBody>
                    <a:bodyPr/>
                    <a:lstStyle/>
                    <a:p>
                      <a:pPr algn="r">
                        <a:lnSpc>
                          <a:spcPct val="107000"/>
                        </a:lnSpc>
                        <a:spcAft>
                          <a:spcPts val="800"/>
                        </a:spcAft>
                      </a:pPr>
                      <a:r>
                        <a:rPr lang="en-US" sz="1400" b="0" kern="0" spc="-117" noProof="0" dirty="0">
                          <a:solidFill>
                            <a:srgbClr val="000000"/>
                          </a:solidFill>
                          <a:latin typeface="Inter" pitchFamily="34" charset="0"/>
                          <a:ea typeface="Inter" pitchFamily="34" charset="-122"/>
                        </a:rPr>
                        <a:t>0,858</a:t>
                      </a:r>
                      <a:endParaRPr lang="en-US" sz="1400" b="0" kern="0" spc="-117" noProof="0" dirty="0">
                        <a:solidFill>
                          <a:srgbClr val="000000"/>
                        </a:solidFill>
                        <a:latin typeface="Inter" pitchFamily="34" charset="0"/>
                        <a:ea typeface="Inter" pitchFamily="34" charset="-122"/>
                        <a:cs typeface="Times New Roman" panose="02020603050405020304" pitchFamily="18" charset="0"/>
                      </a:endParaRPr>
                    </a:p>
                  </a:txBody>
                  <a:tcPr marL="44450" marR="44450" marT="0" marB="0" anchor="b"/>
                </a:tc>
                <a:extLst>
                  <a:ext uri="{0D108BD9-81ED-4DB2-BD59-A6C34878D82A}">
                    <a16:rowId xmlns:a16="http://schemas.microsoft.com/office/drawing/2014/main" val="1945911019"/>
                  </a:ext>
                </a:extLst>
              </a:tr>
            </a:tbl>
          </a:graphicData>
        </a:graphic>
      </p:graphicFrame>
      <p:sp>
        <p:nvSpPr>
          <p:cNvPr id="52" name="CuadroTexto 51">
            <a:extLst>
              <a:ext uri="{FF2B5EF4-FFF2-40B4-BE49-F238E27FC236}">
                <a16:creationId xmlns:a16="http://schemas.microsoft.com/office/drawing/2014/main" id="{D04D9463-347F-B7B3-94C2-A2BBB04FDCD1}"/>
              </a:ext>
            </a:extLst>
          </p:cNvPr>
          <p:cNvSpPr txBox="1"/>
          <p:nvPr/>
        </p:nvSpPr>
        <p:spPr>
          <a:xfrm>
            <a:off x="8999714" y="1098812"/>
            <a:ext cx="2201779" cy="369332"/>
          </a:xfrm>
          <a:prstGeom prst="rect">
            <a:avLst/>
          </a:prstGeom>
          <a:noFill/>
        </p:spPr>
        <p:txBody>
          <a:bodyPr wrap="square">
            <a:spAutoFit/>
          </a:bodyPr>
          <a:lstStyle/>
          <a:p>
            <a:pPr algn="ctr"/>
            <a:r>
              <a:rPr lang="en-US" sz="1800" dirty="0">
                <a:effectLst/>
                <a:latin typeface="Arial" panose="020B0604020202020204" pitchFamily="34" charset="0"/>
                <a:ea typeface="Calibri" panose="020F0502020204030204" pitchFamily="34" charset="0"/>
              </a:rPr>
              <a:t>Uptime - balanced</a:t>
            </a:r>
            <a:endParaRPr lang="es-AR" dirty="0"/>
          </a:p>
        </p:txBody>
      </p:sp>
      <p:graphicFrame>
        <p:nvGraphicFramePr>
          <p:cNvPr id="53" name="Tabla 52">
            <a:extLst>
              <a:ext uri="{FF2B5EF4-FFF2-40B4-BE49-F238E27FC236}">
                <a16:creationId xmlns:a16="http://schemas.microsoft.com/office/drawing/2014/main" id="{4246FD4D-9FF7-D968-A08D-1781416A90C4}"/>
              </a:ext>
            </a:extLst>
          </p:cNvPr>
          <p:cNvGraphicFramePr>
            <a:graphicFrameLocks noGrp="1"/>
          </p:cNvGraphicFramePr>
          <p:nvPr>
            <p:extLst>
              <p:ext uri="{D42A27DB-BD31-4B8C-83A1-F6EECF244321}">
                <p14:modId xmlns:p14="http://schemas.microsoft.com/office/powerpoint/2010/main" val="3460089500"/>
              </p:ext>
            </p:extLst>
          </p:nvPr>
        </p:nvGraphicFramePr>
        <p:xfrm>
          <a:off x="1458472" y="1597322"/>
          <a:ext cx="4321685" cy="2606400"/>
        </p:xfrm>
        <a:graphic>
          <a:graphicData uri="http://schemas.openxmlformats.org/drawingml/2006/table">
            <a:tbl>
              <a:tblPr firstRow="1" firstCol="1" bandRow="1">
                <a:tableStyleId>{5C22544A-7EE6-4342-B048-85BDC9FD1C3A}</a:tableStyleId>
              </a:tblPr>
              <a:tblGrid>
                <a:gridCol w="1225233">
                  <a:extLst>
                    <a:ext uri="{9D8B030D-6E8A-4147-A177-3AD203B41FA5}">
                      <a16:colId xmlns:a16="http://schemas.microsoft.com/office/drawing/2014/main" val="731004436"/>
                    </a:ext>
                  </a:extLst>
                </a:gridCol>
                <a:gridCol w="656844">
                  <a:extLst>
                    <a:ext uri="{9D8B030D-6E8A-4147-A177-3AD203B41FA5}">
                      <a16:colId xmlns:a16="http://schemas.microsoft.com/office/drawing/2014/main" val="1463416101"/>
                    </a:ext>
                  </a:extLst>
                </a:gridCol>
                <a:gridCol w="653098">
                  <a:extLst>
                    <a:ext uri="{9D8B030D-6E8A-4147-A177-3AD203B41FA5}">
                      <a16:colId xmlns:a16="http://schemas.microsoft.com/office/drawing/2014/main" val="288110965"/>
                    </a:ext>
                  </a:extLst>
                </a:gridCol>
                <a:gridCol w="464312">
                  <a:extLst>
                    <a:ext uri="{9D8B030D-6E8A-4147-A177-3AD203B41FA5}">
                      <a16:colId xmlns:a16="http://schemas.microsoft.com/office/drawing/2014/main" val="1347979454"/>
                    </a:ext>
                  </a:extLst>
                </a:gridCol>
                <a:gridCol w="626682">
                  <a:extLst>
                    <a:ext uri="{9D8B030D-6E8A-4147-A177-3AD203B41FA5}">
                      <a16:colId xmlns:a16="http://schemas.microsoft.com/office/drawing/2014/main" val="1485670387"/>
                    </a:ext>
                  </a:extLst>
                </a:gridCol>
                <a:gridCol w="695516">
                  <a:extLst>
                    <a:ext uri="{9D8B030D-6E8A-4147-A177-3AD203B41FA5}">
                      <a16:colId xmlns:a16="http://schemas.microsoft.com/office/drawing/2014/main" val="1340767375"/>
                    </a:ext>
                  </a:extLst>
                </a:gridCol>
              </a:tblGrid>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Model</a:t>
                      </a:r>
                    </a:p>
                  </a:txBody>
                  <a:tcPr marL="44450" marR="44450" marT="0" marB="0" anchor="b"/>
                </a:tc>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Accuracy</a:t>
                      </a:r>
                    </a:p>
                  </a:txBody>
                  <a:tcPr marL="44450" marR="44450" marT="0" marB="0" anchor="b"/>
                </a:tc>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Precision</a:t>
                      </a:r>
                    </a:p>
                  </a:txBody>
                  <a:tcPr marL="44450" marR="44450" marT="0" marB="0" anchor="b"/>
                </a:tc>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Recall</a:t>
                      </a:r>
                    </a:p>
                  </a:txBody>
                  <a:tcPr marL="44450" marR="44450" marT="0" marB="0" anchor="b"/>
                </a:tc>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F1-Score</a:t>
                      </a:r>
                    </a:p>
                  </a:txBody>
                  <a:tcPr marL="44450" marR="44450" marT="0" marB="0" anchor="b"/>
                </a:tc>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AUC-ROC</a:t>
                      </a:r>
                    </a:p>
                  </a:txBody>
                  <a:tcPr marL="44450" marR="44450" marT="0" marB="0" anchor="b"/>
                </a:tc>
                <a:extLst>
                  <a:ext uri="{0D108BD9-81ED-4DB2-BD59-A6C34878D82A}">
                    <a16:rowId xmlns:a16="http://schemas.microsoft.com/office/drawing/2014/main" val="3220909766"/>
                  </a:ext>
                </a:extLst>
              </a:tr>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Random Forest</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extLst>
                  <a:ext uri="{0D108BD9-81ED-4DB2-BD59-A6C34878D82A}">
                    <a16:rowId xmlns:a16="http://schemas.microsoft.com/office/drawing/2014/main" val="3601968613"/>
                  </a:ext>
                </a:extLst>
              </a:tr>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Logistic Regression</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0,99</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0,94</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0,99</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0,96</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extLst>
                  <a:ext uri="{0D108BD9-81ED-4DB2-BD59-A6C34878D82A}">
                    <a16:rowId xmlns:a16="http://schemas.microsoft.com/office/drawing/2014/main" val="3384223724"/>
                  </a:ext>
                </a:extLst>
              </a:tr>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Decision Tree</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extLst>
                  <a:ext uri="{0D108BD9-81ED-4DB2-BD59-A6C34878D82A}">
                    <a16:rowId xmlns:a16="http://schemas.microsoft.com/office/drawing/2014/main" val="2429995619"/>
                  </a:ext>
                </a:extLst>
              </a:tr>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SVM</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0,98</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0,88</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0,94</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extLst>
                  <a:ext uri="{0D108BD9-81ED-4DB2-BD59-A6C34878D82A}">
                    <a16:rowId xmlns:a16="http://schemas.microsoft.com/office/drawing/2014/main" val="3506721050"/>
                  </a:ext>
                </a:extLst>
              </a:tr>
              <a:tr h="434400">
                <a:tc>
                  <a:txBody>
                    <a:bodyPr/>
                    <a:lstStyle/>
                    <a:p>
                      <a:pPr marL="0" algn="l" defTabSz="914400" rtl="0" eaLnBrk="1" latinLnBrk="0" hangingPunct="1">
                        <a:lnSpc>
                          <a:spcPct val="107000"/>
                        </a:lnSpc>
                        <a:spcAft>
                          <a:spcPts val="800"/>
                        </a:spcAft>
                      </a:pPr>
                      <a:r>
                        <a:rPr lang="en-US" sz="1400" b="1" kern="0" spc="-117" noProof="0" dirty="0">
                          <a:solidFill>
                            <a:srgbClr val="000000"/>
                          </a:solidFill>
                          <a:latin typeface="Inter" pitchFamily="34" charset="0"/>
                          <a:ea typeface="Inter" pitchFamily="34" charset="-122"/>
                          <a:cs typeface="+mn-cs"/>
                        </a:rPr>
                        <a:t>Neural Network</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0,97</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0,79</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1,00</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0,88</a:t>
                      </a:r>
                    </a:p>
                  </a:txBody>
                  <a:tcPr marL="44450" marR="44450" marT="0" marB="0" anchor="b"/>
                </a:tc>
                <a:tc>
                  <a:txBody>
                    <a:bodyPr/>
                    <a:lstStyle/>
                    <a:p>
                      <a:pPr marL="0" algn="l" defTabSz="914400" rtl="0" eaLnBrk="1" latinLnBrk="0" hangingPunct="1">
                        <a:lnSpc>
                          <a:spcPct val="107000"/>
                        </a:lnSpc>
                        <a:spcAft>
                          <a:spcPts val="800"/>
                        </a:spcAft>
                      </a:pPr>
                      <a:r>
                        <a:rPr lang="en-US" sz="1400" b="0" kern="0" spc="-117" noProof="0" dirty="0">
                          <a:solidFill>
                            <a:srgbClr val="000000"/>
                          </a:solidFill>
                          <a:latin typeface="Inter" pitchFamily="34" charset="0"/>
                          <a:ea typeface="Inter" pitchFamily="34" charset="-122"/>
                          <a:cs typeface="+mn-cs"/>
                        </a:rPr>
                        <a:t>0,99</a:t>
                      </a:r>
                    </a:p>
                  </a:txBody>
                  <a:tcPr marL="44450" marR="44450" marT="0" marB="0" anchor="b"/>
                </a:tc>
                <a:extLst>
                  <a:ext uri="{0D108BD9-81ED-4DB2-BD59-A6C34878D82A}">
                    <a16:rowId xmlns:a16="http://schemas.microsoft.com/office/drawing/2014/main" val="3083422187"/>
                  </a:ext>
                </a:extLst>
              </a:tr>
            </a:tbl>
          </a:graphicData>
        </a:graphic>
      </p:graphicFrame>
      <p:sp>
        <p:nvSpPr>
          <p:cNvPr id="55" name="CuadroTexto 54">
            <a:extLst>
              <a:ext uri="{FF2B5EF4-FFF2-40B4-BE49-F238E27FC236}">
                <a16:creationId xmlns:a16="http://schemas.microsoft.com/office/drawing/2014/main" id="{B3BE6111-9196-BA8F-8091-FEE3D3CBCB16}"/>
              </a:ext>
            </a:extLst>
          </p:cNvPr>
          <p:cNvSpPr txBox="1"/>
          <p:nvPr/>
        </p:nvSpPr>
        <p:spPr>
          <a:xfrm>
            <a:off x="2247714" y="1095260"/>
            <a:ext cx="2743199" cy="369332"/>
          </a:xfrm>
          <a:prstGeom prst="rect">
            <a:avLst/>
          </a:prstGeom>
          <a:noFill/>
        </p:spPr>
        <p:txBody>
          <a:bodyPr wrap="square">
            <a:spAutoFit/>
          </a:bodyPr>
          <a:lstStyle/>
          <a:p>
            <a:r>
              <a:rPr lang="en-US" sz="1800" dirty="0">
                <a:effectLst/>
                <a:latin typeface="Arial" panose="020B0604020202020204" pitchFamily="34" charset="0"/>
                <a:ea typeface="Calibri" panose="020F0502020204030204" pitchFamily="34" charset="0"/>
              </a:rPr>
              <a:t>Stop Duration</a:t>
            </a:r>
            <a:r>
              <a:rPr lang="en-US" dirty="0">
                <a:latin typeface="Arial" panose="020B0604020202020204" pitchFamily="34" charset="0"/>
                <a:ea typeface="Calibri" panose="020F0502020204030204" pitchFamily="34" charset="0"/>
              </a:rPr>
              <a:t> - </a:t>
            </a:r>
            <a:r>
              <a:rPr lang="en-US" sz="1800" dirty="0">
                <a:effectLst/>
                <a:latin typeface="Arial" panose="020B0604020202020204" pitchFamily="34" charset="0"/>
                <a:ea typeface="Calibri" panose="020F0502020204030204" pitchFamily="34" charset="0"/>
              </a:rPr>
              <a:t>balanced</a:t>
            </a:r>
            <a:endParaRPr lang="es-AR" dirty="0"/>
          </a:p>
        </p:txBody>
      </p:sp>
      <p:pic>
        <p:nvPicPr>
          <p:cNvPr id="4" name="Imagen 3" descr="Gráfico, Gráfico de barras&#10;&#10;Descripción generada automáticamente">
            <a:extLst>
              <a:ext uri="{FF2B5EF4-FFF2-40B4-BE49-F238E27FC236}">
                <a16:creationId xmlns:a16="http://schemas.microsoft.com/office/drawing/2014/main" id="{5AAE1CBF-7474-6BF4-704B-227B30D9B0E7}"/>
              </a:ext>
            </a:extLst>
          </p:cNvPr>
          <p:cNvPicPr>
            <a:picLocks noChangeAspect="1"/>
          </p:cNvPicPr>
          <p:nvPr/>
        </p:nvPicPr>
        <p:blipFill>
          <a:blip r:embed="rId3"/>
          <a:stretch>
            <a:fillRect/>
          </a:stretch>
        </p:blipFill>
        <p:spPr>
          <a:xfrm>
            <a:off x="1272911" y="4444262"/>
            <a:ext cx="4692808" cy="37071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963698"/>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Conclusion</a:t>
            </a:r>
            <a:endParaRPr lang="en-US" sz="4850" dirty="0"/>
          </a:p>
        </p:txBody>
      </p:sp>
      <p:sp>
        <p:nvSpPr>
          <p:cNvPr id="4" name="Text 1"/>
          <p:cNvSpPr/>
          <p:nvPr/>
        </p:nvSpPr>
        <p:spPr>
          <a:xfrm>
            <a:off x="864037" y="3105507"/>
            <a:ext cx="7415927" cy="3160395"/>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The research findings demonstrate the effectiveness of predictive maintenance techniques in improving production efficiency and reducing downtime. The analysis of failure duration data yielded highly accurate predictions, highlighting the potential of machine learning models to anticipate equipment failures. The results suggest that prediction based on failure duration is a more robust approach than prediction based on uptime, particularly in the context of Natura's production plant.</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0327" y="707946"/>
            <a:ext cx="5074325" cy="634246"/>
          </a:xfrm>
          <a:prstGeom prst="rect">
            <a:avLst/>
          </a:prstGeom>
          <a:noFill/>
          <a:ln/>
        </p:spPr>
        <p:txBody>
          <a:bodyPr wrap="none" lIns="0" tIns="0" rIns="0" bIns="0" rtlCol="0" anchor="t"/>
          <a:lstStyle/>
          <a:p>
            <a:pPr marL="0" indent="0">
              <a:lnSpc>
                <a:spcPts val="4950"/>
              </a:lnSpc>
              <a:buNone/>
            </a:pPr>
            <a:r>
              <a:rPr lang="en-US" sz="3950" b="1" kern="0" spc="-120" dirty="0">
                <a:solidFill>
                  <a:srgbClr val="000000"/>
                </a:solidFill>
                <a:latin typeface="Inter" pitchFamily="34" charset="0"/>
                <a:ea typeface="Inter" pitchFamily="34" charset="-122"/>
                <a:cs typeface="Inter" pitchFamily="34" charset="-120"/>
              </a:rPr>
              <a:t>Introduction</a:t>
            </a:r>
            <a:endParaRPr lang="en-US" sz="3950" dirty="0"/>
          </a:p>
        </p:txBody>
      </p:sp>
      <p:sp>
        <p:nvSpPr>
          <p:cNvPr id="4" name="Shape 1"/>
          <p:cNvSpPr/>
          <p:nvPr/>
        </p:nvSpPr>
        <p:spPr>
          <a:xfrm>
            <a:off x="710327" y="1874877"/>
            <a:ext cx="456605" cy="456605"/>
          </a:xfrm>
          <a:prstGeom prst="roundRect">
            <a:avLst>
              <a:gd name="adj" fmla="val 18670"/>
            </a:avLst>
          </a:prstGeom>
          <a:solidFill>
            <a:srgbClr val="DADBF1"/>
          </a:solidFill>
          <a:ln w="7620">
            <a:solidFill>
              <a:srgbClr val="C0C1D7"/>
            </a:solidFill>
            <a:prstDash val="solid"/>
          </a:ln>
        </p:spPr>
        <p:txBody>
          <a:bodyPr/>
          <a:lstStyle/>
          <a:p>
            <a:endParaRPr lang="es-AR"/>
          </a:p>
        </p:txBody>
      </p:sp>
      <p:sp>
        <p:nvSpPr>
          <p:cNvPr id="5" name="Text 2"/>
          <p:cNvSpPr/>
          <p:nvPr/>
        </p:nvSpPr>
        <p:spPr>
          <a:xfrm>
            <a:off x="877491" y="1950958"/>
            <a:ext cx="122158" cy="304443"/>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Inter" pitchFamily="34" charset="0"/>
                <a:ea typeface="Inter" pitchFamily="34" charset="-122"/>
                <a:cs typeface="Inter" pitchFamily="34" charset="-120"/>
              </a:rPr>
              <a:t>1</a:t>
            </a:r>
            <a:endParaRPr lang="en-US" sz="2350" dirty="0"/>
          </a:p>
        </p:txBody>
      </p:sp>
      <p:sp>
        <p:nvSpPr>
          <p:cNvPr id="6" name="Text 3"/>
          <p:cNvSpPr/>
          <p:nvPr/>
        </p:nvSpPr>
        <p:spPr>
          <a:xfrm>
            <a:off x="1369814" y="1874877"/>
            <a:ext cx="2757964" cy="317063"/>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Inter" pitchFamily="34" charset="0"/>
                <a:ea typeface="Inter" pitchFamily="34" charset="-122"/>
                <a:cs typeface="Inter" pitchFamily="34" charset="-120"/>
              </a:rPr>
              <a:t>Predictive Maintenance</a:t>
            </a:r>
            <a:endParaRPr lang="en-US" sz="1950" dirty="0"/>
          </a:p>
        </p:txBody>
      </p:sp>
      <p:sp>
        <p:nvSpPr>
          <p:cNvPr id="7" name="Text 4"/>
          <p:cNvSpPr/>
          <p:nvPr/>
        </p:nvSpPr>
        <p:spPr>
          <a:xfrm>
            <a:off x="1369814" y="2313623"/>
            <a:ext cx="7063859"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Inter" pitchFamily="34" charset="0"/>
                <a:ea typeface="Inter" pitchFamily="34" charset="-122"/>
                <a:cs typeface="Inter" pitchFamily="34" charset="-120"/>
              </a:rPr>
              <a:t>This research focuses on the possibility implementing predictive maintenance techniques to enhance the efficiency of Natura's production factory.</a:t>
            </a:r>
            <a:endParaRPr lang="en-US" sz="1550" dirty="0"/>
          </a:p>
        </p:txBody>
      </p:sp>
      <p:sp>
        <p:nvSpPr>
          <p:cNvPr id="8" name="Shape 5"/>
          <p:cNvSpPr/>
          <p:nvPr/>
        </p:nvSpPr>
        <p:spPr>
          <a:xfrm>
            <a:off x="710327" y="3394353"/>
            <a:ext cx="456605" cy="456605"/>
          </a:xfrm>
          <a:prstGeom prst="roundRect">
            <a:avLst>
              <a:gd name="adj" fmla="val 18670"/>
            </a:avLst>
          </a:prstGeom>
          <a:solidFill>
            <a:srgbClr val="DADBF1"/>
          </a:solidFill>
          <a:ln w="7620">
            <a:solidFill>
              <a:srgbClr val="C0C1D7"/>
            </a:solidFill>
            <a:prstDash val="solid"/>
          </a:ln>
        </p:spPr>
        <p:txBody>
          <a:bodyPr/>
          <a:lstStyle/>
          <a:p>
            <a:endParaRPr lang="es-AR"/>
          </a:p>
        </p:txBody>
      </p:sp>
      <p:sp>
        <p:nvSpPr>
          <p:cNvPr id="9" name="Text 6"/>
          <p:cNvSpPr/>
          <p:nvPr/>
        </p:nvSpPr>
        <p:spPr>
          <a:xfrm>
            <a:off x="847249" y="3470434"/>
            <a:ext cx="182642" cy="304443"/>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Inter" pitchFamily="34" charset="0"/>
                <a:ea typeface="Inter" pitchFamily="34" charset="-122"/>
                <a:cs typeface="Inter" pitchFamily="34" charset="-120"/>
              </a:rPr>
              <a:t>2</a:t>
            </a:r>
            <a:endParaRPr lang="en-US" sz="2350" dirty="0"/>
          </a:p>
        </p:txBody>
      </p:sp>
      <p:sp>
        <p:nvSpPr>
          <p:cNvPr id="10" name="Text 7"/>
          <p:cNvSpPr/>
          <p:nvPr/>
        </p:nvSpPr>
        <p:spPr>
          <a:xfrm>
            <a:off x="1369814" y="3394353"/>
            <a:ext cx="2537103" cy="317063"/>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Inter" pitchFamily="34" charset="0"/>
                <a:ea typeface="Inter" pitchFamily="34" charset="-122"/>
                <a:cs typeface="Inter" pitchFamily="34" charset="-120"/>
              </a:rPr>
              <a:t>Data Analysis</a:t>
            </a:r>
            <a:endParaRPr lang="en-US" sz="1950" dirty="0"/>
          </a:p>
        </p:txBody>
      </p:sp>
      <p:sp>
        <p:nvSpPr>
          <p:cNvPr id="11" name="Text 8"/>
          <p:cNvSpPr/>
          <p:nvPr/>
        </p:nvSpPr>
        <p:spPr>
          <a:xfrm>
            <a:off x="1369814" y="3833098"/>
            <a:ext cx="7063859"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Inter" pitchFamily="34" charset="0"/>
                <a:ea typeface="Inter" pitchFamily="34" charset="-122"/>
                <a:cs typeface="Inter" pitchFamily="34" charset="-120"/>
              </a:rPr>
              <a:t>The study utilizes historical maintenance data to train machine learning models and predict future equipment failures.</a:t>
            </a:r>
            <a:endParaRPr lang="en-US" sz="1550" dirty="0"/>
          </a:p>
        </p:txBody>
      </p:sp>
      <p:sp>
        <p:nvSpPr>
          <p:cNvPr id="12" name="Shape 9"/>
          <p:cNvSpPr/>
          <p:nvPr/>
        </p:nvSpPr>
        <p:spPr>
          <a:xfrm>
            <a:off x="710327" y="4913828"/>
            <a:ext cx="456605" cy="456605"/>
          </a:xfrm>
          <a:prstGeom prst="roundRect">
            <a:avLst>
              <a:gd name="adj" fmla="val 18670"/>
            </a:avLst>
          </a:prstGeom>
          <a:solidFill>
            <a:srgbClr val="DADBF1"/>
          </a:solidFill>
          <a:ln w="7620">
            <a:solidFill>
              <a:srgbClr val="C0C1D7"/>
            </a:solidFill>
            <a:prstDash val="solid"/>
          </a:ln>
        </p:spPr>
        <p:txBody>
          <a:bodyPr/>
          <a:lstStyle/>
          <a:p>
            <a:endParaRPr lang="es-AR"/>
          </a:p>
        </p:txBody>
      </p:sp>
      <p:sp>
        <p:nvSpPr>
          <p:cNvPr id="13" name="Text 10"/>
          <p:cNvSpPr/>
          <p:nvPr/>
        </p:nvSpPr>
        <p:spPr>
          <a:xfrm>
            <a:off x="844868" y="4989909"/>
            <a:ext cx="187404" cy="304443"/>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Inter" pitchFamily="34" charset="0"/>
                <a:ea typeface="Inter" pitchFamily="34" charset="-122"/>
                <a:cs typeface="Inter" pitchFamily="34" charset="-120"/>
              </a:rPr>
              <a:t>3</a:t>
            </a:r>
            <a:endParaRPr lang="en-US" sz="2350" dirty="0"/>
          </a:p>
        </p:txBody>
      </p:sp>
      <p:sp>
        <p:nvSpPr>
          <p:cNvPr id="14" name="Text 11"/>
          <p:cNvSpPr/>
          <p:nvPr/>
        </p:nvSpPr>
        <p:spPr>
          <a:xfrm>
            <a:off x="1369814" y="4913828"/>
            <a:ext cx="2537103" cy="317063"/>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Inter" pitchFamily="34" charset="0"/>
                <a:ea typeface="Inter" pitchFamily="34" charset="-122"/>
                <a:cs typeface="Inter" pitchFamily="34" charset="-120"/>
              </a:rPr>
              <a:t>Downtime Reduction</a:t>
            </a:r>
            <a:endParaRPr lang="en-US" sz="1950" dirty="0"/>
          </a:p>
        </p:txBody>
      </p:sp>
      <p:sp>
        <p:nvSpPr>
          <p:cNvPr id="15" name="Text 12"/>
          <p:cNvSpPr/>
          <p:nvPr/>
        </p:nvSpPr>
        <p:spPr>
          <a:xfrm>
            <a:off x="1369814" y="5352574"/>
            <a:ext cx="7063859"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Inter" pitchFamily="34" charset="0"/>
                <a:ea typeface="Inter" pitchFamily="34" charset="-122"/>
                <a:cs typeface="Inter" pitchFamily="34" charset="-120"/>
              </a:rPr>
              <a:t>The primary objective is to reduce downtime by anticipating failures and implementing proactive maintenance strategies.</a:t>
            </a:r>
            <a:endParaRPr lang="en-US" sz="1550" dirty="0"/>
          </a:p>
        </p:txBody>
      </p:sp>
      <p:sp>
        <p:nvSpPr>
          <p:cNvPr id="16" name="Shape 13"/>
          <p:cNvSpPr/>
          <p:nvPr/>
        </p:nvSpPr>
        <p:spPr>
          <a:xfrm>
            <a:off x="710327" y="6433304"/>
            <a:ext cx="456605" cy="456605"/>
          </a:xfrm>
          <a:prstGeom prst="roundRect">
            <a:avLst>
              <a:gd name="adj" fmla="val 18670"/>
            </a:avLst>
          </a:prstGeom>
          <a:solidFill>
            <a:srgbClr val="DADBF1"/>
          </a:solidFill>
          <a:ln w="7620">
            <a:solidFill>
              <a:srgbClr val="C0C1D7"/>
            </a:solidFill>
            <a:prstDash val="solid"/>
          </a:ln>
        </p:spPr>
        <p:txBody>
          <a:bodyPr/>
          <a:lstStyle/>
          <a:p>
            <a:endParaRPr lang="es-AR"/>
          </a:p>
        </p:txBody>
      </p:sp>
      <p:sp>
        <p:nvSpPr>
          <p:cNvPr id="17" name="Text 14"/>
          <p:cNvSpPr/>
          <p:nvPr/>
        </p:nvSpPr>
        <p:spPr>
          <a:xfrm>
            <a:off x="840224" y="6509385"/>
            <a:ext cx="196691" cy="304443"/>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Inter" pitchFamily="34" charset="0"/>
                <a:ea typeface="Inter" pitchFamily="34" charset="-122"/>
                <a:cs typeface="Inter" pitchFamily="34" charset="-120"/>
              </a:rPr>
              <a:t>4</a:t>
            </a:r>
            <a:endParaRPr lang="en-US" sz="2350" dirty="0"/>
          </a:p>
        </p:txBody>
      </p:sp>
      <p:sp>
        <p:nvSpPr>
          <p:cNvPr id="18" name="Text 15"/>
          <p:cNvSpPr/>
          <p:nvPr/>
        </p:nvSpPr>
        <p:spPr>
          <a:xfrm>
            <a:off x="1369814" y="6433304"/>
            <a:ext cx="2577465" cy="317063"/>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Inter" pitchFamily="34" charset="0"/>
                <a:ea typeface="Inter" pitchFamily="34" charset="-122"/>
                <a:cs typeface="Inter" pitchFamily="34" charset="-120"/>
              </a:rPr>
              <a:t>Operational Efficiency</a:t>
            </a:r>
            <a:endParaRPr lang="en-US" sz="1950" dirty="0"/>
          </a:p>
        </p:txBody>
      </p:sp>
      <p:sp>
        <p:nvSpPr>
          <p:cNvPr id="19" name="Text 16"/>
          <p:cNvSpPr/>
          <p:nvPr/>
        </p:nvSpPr>
        <p:spPr>
          <a:xfrm>
            <a:off x="1369814" y="6872049"/>
            <a:ext cx="7063859"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Inter" pitchFamily="34" charset="0"/>
                <a:ea typeface="Inter" pitchFamily="34" charset="-122"/>
                <a:cs typeface="Inter" pitchFamily="34" charset="-120"/>
              </a:rPr>
              <a:t>The research aims to improve operational efficiency by optimizing maintenance schedules and resource allocation.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2161223"/>
            <a:ext cx="7134344"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Context and Justification</a:t>
            </a:r>
            <a:endParaRPr lang="en-US" sz="4850" dirty="0"/>
          </a:p>
        </p:txBody>
      </p:sp>
      <p:sp>
        <p:nvSpPr>
          <p:cNvPr id="4" name="Text 1"/>
          <p:cNvSpPr/>
          <p:nvPr/>
        </p:nvSpPr>
        <p:spPr>
          <a:xfrm>
            <a:off x="6350437" y="3303032"/>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Natura's production plant in Buenos Aires is a crucial facility for the company, responsible for a significant portion of its South American market. The plant produces over 400,000 products daily, making downtime a major concern. The plant's importance within Natura &amp; Co's global strategy necessitates minimizing downtime to meet production deadlines and maintain inventory levels.</a:t>
            </a:r>
            <a:endParaRPr lang="en-US" sz="1900" dirty="0"/>
          </a:p>
        </p:txBody>
      </p:sp>
      <p:sp>
        <p:nvSpPr>
          <p:cNvPr id="5" name="Rectángulo 4">
            <a:extLst>
              <a:ext uri="{FF2B5EF4-FFF2-40B4-BE49-F238E27FC236}">
                <a16:creationId xmlns:a16="http://schemas.microsoft.com/office/drawing/2014/main" id="{F595EF4C-8E02-C348-69BF-2F2F5D8CFA31}"/>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963698"/>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Relevance</a:t>
            </a:r>
            <a:endParaRPr lang="en-US" sz="4850" dirty="0"/>
          </a:p>
        </p:txBody>
      </p:sp>
      <p:sp>
        <p:nvSpPr>
          <p:cNvPr id="4" name="Text 1"/>
          <p:cNvSpPr/>
          <p:nvPr/>
        </p:nvSpPr>
        <p:spPr>
          <a:xfrm>
            <a:off x="6350437" y="3105507"/>
            <a:ext cx="7415927" cy="3160395"/>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Industry 4.0, characterized by the integration of technologies like artificial intelligence, the Internet of Things (IoT), and data analytics, is transforming manufacturing processes. Predictive maintenance (PdM) is a key component of Industry 4.0, enabling companies to anticipate and prevent failures, minimizing downtime and improving operational efficiency. PdM leverages emerging technologies like IoT, big data, and deep learning to analyze machine data and predict potential failures.</a:t>
            </a:r>
            <a:endParaRPr lang="en-US" sz="1900" dirty="0"/>
          </a:p>
        </p:txBody>
      </p:sp>
      <p:sp>
        <p:nvSpPr>
          <p:cNvPr id="5" name="Rectángulo 4">
            <a:extLst>
              <a:ext uri="{FF2B5EF4-FFF2-40B4-BE49-F238E27FC236}">
                <a16:creationId xmlns:a16="http://schemas.microsoft.com/office/drawing/2014/main" id="{FC659248-4E32-CC57-D4BD-AE63E9DE013C}"/>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161223"/>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Contribution</a:t>
            </a:r>
            <a:endParaRPr lang="en-US" sz="4850" dirty="0"/>
          </a:p>
        </p:txBody>
      </p:sp>
      <p:sp>
        <p:nvSpPr>
          <p:cNvPr id="4" name="Text 1"/>
          <p:cNvSpPr/>
          <p:nvPr/>
        </p:nvSpPr>
        <p:spPr>
          <a:xfrm>
            <a:off x="864037" y="3303032"/>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Natura currently relies on manual record-keeping and reactive maintenance strategies, which may not fully optimize production efficiency. This research aims to introduce predictive maintenance techniques to Natura's production plant, bringing it closer to the Industry 4.0 philosophy. By applying machine learning models to historical failure logs, the study seeks to predict failures and implement proactive maintenance strategies.</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19363" y="486608"/>
            <a:ext cx="4424482" cy="553045"/>
          </a:xfrm>
          <a:prstGeom prst="rect">
            <a:avLst/>
          </a:prstGeom>
          <a:noFill/>
          <a:ln/>
        </p:spPr>
        <p:txBody>
          <a:bodyPr wrap="none" lIns="0" tIns="0" rIns="0" bIns="0" rtlCol="0" anchor="t"/>
          <a:lstStyle/>
          <a:p>
            <a:pPr marL="0" indent="0">
              <a:lnSpc>
                <a:spcPts val="4350"/>
              </a:lnSpc>
              <a:buNone/>
            </a:pPr>
            <a:r>
              <a:rPr lang="en-US" sz="3450" b="1" kern="0" spc="-105" dirty="0">
                <a:solidFill>
                  <a:srgbClr val="000000"/>
                </a:solidFill>
                <a:latin typeface="Inter" pitchFamily="34" charset="0"/>
                <a:ea typeface="Inter" pitchFamily="34" charset="-122"/>
                <a:cs typeface="Inter" pitchFamily="34" charset="-120"/>
              </a:rPr>
              <a:t>Objectives</a:t>
            </a:r>
            <a:endParaRPr lang="en-US" sz="3450" dirty="0"/>
          </a:p>
        </p:txBody>
      </p:sp>
      <p:pic>
        <p:nvPicPr>
          <p:cNvPr id="3" name="Image 0" descr="preencoded.png"/>
          <p:cNvPicPr>
            <a:picLocks noChangeAspect="1"/>
          </p:cNvPicPr>
          <p:nvPr/>
        </p:nvPicPr>
        <p:blipFill>
          <a:blip r:embed="rId3"/>
          <a:stretch>
            <a:fillRect/>
          </a:stretch>
        </p:blipFill>
        <p:spPr>
          <a:xfrm>
            <a:off x="619363" y="1393508"/>
            <a:ext cx="6563082" cy="4056221"/>
          </a:xfrm>
          <a:prstGeom prst="rect">
            <a:avLst/>
          </a:prstGeom>
        </p:spPr>
      </p:pic>
      <p:sp>
        <p:nvSpPr>
          <p:cNvPr id="4" name="Text 1"/>
          <p:cNvSpPr/>
          <p:nvPr/>
        </p:nvSpPr>
        <p:spPr>
          <a:xfrm>
            <a:off x="619363" y="5670947"/>
            <a:ext cx="2212181" cy="276463"/>
          </a:xfrm>
          <a:prstGeom prst="rect">
            <a:avLst/>
          </a:prstGeom>
          <a:noFill/>
          <a:ln/>
        </p:spPr>
        <p:txBody>
          <a:bodyPr wrap="none" lIns="0" tIns="0" rIns="0" bIns="0" rtlCol="0" anchor="t"/>
          <a:lstStyle/>
          <a:p>
            <a:pPr marL="0" indent="0" algn="l">
              <a:lnSpc>
                <a:spcPts val="2150"/>
              </a:lnSpc>
              <a:buNone/>
            </a:pPr>
            <a:r>
              <a:rPr lang="en-US" sz="1700" b="1" kern="0" spc="-52" dirty="0">
                <a:solidFill>
                  <a:srgbClr val="272525"/>
                </a:solidFill>
                <a:latin typeface="Inter" pitchFamily="34" charset="0"/>
                <a:ea typeface="Inter" pitchFamily="34" charset="-122"/>
                <a:cs typeface="Inter" pitchFamily="34" charset="-120"/>
              </a:rPr>
              <a:t>General Objective</a:t>
            </a:r>
            <a:endParaRPr lang="en-US" sz="1700" dirty="0"/>
          </a:p>
        </p:txBody>
      </p:sp>
      <p:sp>
        <p:nvSpPr>
          <p:cNvPr id="5" name="Text 2"/>
          <p:cNvSpPr/>
          <p:nvPr/>
        </p:nvSpPr>
        <p:spPr>
          <a:xfrm>
            <a:off x="619363" y="6053495"/>
            <a:ext cx="6563082" cy="1132046"/>
          </a:xfrm>
          <a:prstGeom prst="rect">
            <a:avLst/>
          </a:prstGeom>
          <a:noFill/>
          <a:ln/>
        </p:spPr>
        <p:txBody>
          <a:bodyPr wrap="square" lIns="0" tIns="0" rIns="0" bIns="0" rtlCol="0" anchor="t"/>
          <a:lstStyle/>
          <a:p>
            <a:pPr marL="0" indent="0" algn="l">
              <a:lnSpc>
                <a:spcPts val="2200"/>
              </a:lnSpc>
              <a:buNone/>
            </a:pPr>
            <a:r>
              <a:rPr lang="en-US" sz="1350" kern="0" spc="-28" dirty="0">
                <a:solidFill>
                  <a:srgbClr val="272525"/>
                </a:solidFill>
                <a:latin typeface="Inter" pitchFamily="34" charset="0"/>
                <a:ea typeface="Inter" pitchFamily="34" charset="-122"/>
                <a:cs typeface="Inter" pitchFamily="34" charset="-120"/>
              </a:rPr>
              <a:t>Develop a predictive model based on historical maintenance and performance data to predict future failures in production equipment, reducing downtime, optimizing maintenance times, and improving operational efficiency in the production plant.</a:t>
            </a:r>
            <a:endParaRPr lang="en-US" sz="1350" dirty="0"/>
          </a:p>
        </p:txBody>
      </p:sp>
      <p:pic>
        <p:nvPicPr>
          <p:cNvPr id="6" name="Image 1" descr="preencoded.png"/>
          <p:cNvPicPr>
            <a:picLocks noChangeAspect="1"/>
          </p:cNvPicPr>
          <p:nvPr/>
        </p:nvPicPr>
        <p:blipFill>
          <a:blip r:embed="rId4"/>
          <a:stretch>
            <a:fillRect/>
          </a:stretch>
        </p:blipFill>
        <p:spPr>
          <a:xfrm>
            <a:off x="7447836" y="1393508"/>
            <a:ext cx="6563201" cy="4056340"/>
          </a:xfrm>
          <a:prstGeom prst="rect">
            <a:avLst/>
          </a:prstGeom>
        </p:spPr>
      </p:pic>
      <p:sp>
        <p:nvSpPr>
          <p:cNvPr id="7" name="Text 3"/>
          <p:cNvSpPr/>
          <p:nvPr/>
        </p:nvSpPr>
        <p:spPr>
          <a:xfrm>
            <a:off x="7447836" y="5671066"/>
            <a:ext cx="2212181" cy="276463"/>
          </a:xfrm>
          <a:prstGeom prst="rect">
            <a:avLst/>
          </a:prstGeom>
          <a:noFill/>
          <a:ln/>
        </p:spPr>
        <p:txBody>
          <a:bodyPr wrap="none" lIns="0" tIns="0" rIns="0" bIns="0" rtlCol="0" anchor="t"/>
          <a:lstStyle/>
          <a:p>
            <a:pPr marL="0" indent="0" algn="l">
              <a:lnSpc>
                <a:spcPts val="2150"/>
              </a:lnSpc>
              <a:buNone/>
            </a:pPr>
            <a:r>
              <a:rPr lang="en-US" sz="1700" b="1" kern="0" spc="-52" dirty="0">
                <a:solidFill>
                  <a:srgbClr val="272525"/>
                </a:solidFill>
                <a:latin typeface="Inter" pitchFamily="34" charset="0"/>
                <a:ea typeface="Inter" pitchFamily="34" charset="-122"/>
                <a:cs typeface="Inter" pitchFamily="34" charset="-120"/>
              </a:rPr>
              <a:t>Specific Objectives</a:t>
            </a:r>
            <a:endParaRPr lang="en-US" sz="1700" dirty="0"/>
          </a:p>
        </p:txBody>
      </p:sp>
      <p:sp>
        <p:nvSpPr>
          <p:cNvPr id="8" name="Text 4"/>
          <p:cNvSpPr/>
          <p:nvPr/>
        </p:nvSpPr>
        <p:spPr>
          <a:xfrm>
            <a:off x="7730847" y="6053614"/>
            <a:ext cx="6280190" cy="283012"/>
          </a:xfrm>
          <a:prstGeom prst="rect">
            <a:avLst/>
          </a:prstGeom>
          <a:noFill/>
          <a:ln/>
        </p:spPr>
        <p:txBody>
          <a:bodyPr wrap="none" lIns="0" tIns="0" rIns="0" bIns="0" rtlCol="0" anchor="t"/>
          <a:lstStyle/>
          <a:p>
            <a:pPr marL="342900" indent="-342900" algn="l">
              <a:lnSpc>
                <a:spcPts val="2200"/>
              </a:lnSpc>
              <a:buSzPct val="100000"/>
              <a:buChar char="•"/>
            </a:pPr>
            <a:r>
              <a:rPr lang="en-US" sz="1350" kern="0" spc="-28" dirty="0">
                <a:solidFill>
                  <a:srgbClr val="272525"/>
                </a:solidFill>
                <a:latin typeface="Inter" pitchFamily="34" charset="0"/>
                <a:ea typeface="Inter" pitchFamily="34" charset="-122"/>
                <a:cs typeface="Inter" pitchFamily="34" charset="-120"/>
              </a:rPr>
              <a:t>Develop a failure prediction model using machine learning techniques.</a:t>
            </a:r>
            <a:endParaRPr lang="en-US" sz="1350" dirty="0"/>
          </a:p>
        </p:txBody>
      </p:sp>
      <p:sp>
        <p:nvSpPr>
          <p:cNvPr id="9" name="Text 5"/>
          <p:cNvSpPr/>
          <p:nvPr/>
        </p:nvSpPr>
        <p:spPr>
          <a:xfrm>
            <a:off x="7730847" y="6398538"/>
            <a:ext cx="6280190" cy="566023"/>
          </a:xfrm>
          <a:prstGeom prst="rect">
            <a:avLst/>
          </a:prstGeom>
          <a:noFill/>
          <a:ln/>
        </p:spPr>
        <p:txBody>
          <a:bodyPr wrap="square" lIns="0" tIns="0" rIns="0" bIns="0" rtlCol="0" anchor="t"/>
          <a:lstStyle/>
          <a:p>
            <a:pPr marL="342900" indent="-342900" algn="l">
              <a:lnSpc>
                <a:spcPts val="2200"/>
              </a:lnSpc>
              <a:buSzPct val="100000"/>
              <a:buChar char="•"/>
            </a:pPr>
            <a:r>
              <a:rPr lang="en-US" sz="1350" kern="0" spc="-28" dirty="0">
                <a:solidFill>
                  <a:srgbClr val="272525"/>
                </a:solidFill>
                <a:latin typeface="Inter" pitchFamily="34" charset="0"/>
                <a:ea typeface="Inter" pitchFamily="34" charset="-122"/>
                <a:cs typeface="Inter" pitchFamily="34" charset="-120"/>
              </a:rPr>
              <a:t>Optimize spare parts and resource management by integrating the predictive model into inventory and human resources planning.</a:t>
            </a:r>
            <a:endParaRPr lang="en-US" sz="1350" dirty="0"/>
          </a:p>
        </p:txBody>
      </p:sp>
      <p:sp>
        <p:nvSpPr>
          <p:cNvPr id="10" name="Text 6"/>
          <p:cNvSpPr/>
          <p:nvPr/>
        </p:nvSpPr>
        <p:spPr>
          <a:xfrm>
            <a:off x="7730847" y="7026473"/>
            <a:ext cx="6280190" cy="849035"/>
          </a:xfrm>
          <a:prstGeom prst="rect">
            <a:avLst/>
          </a:prstGeom>
          <a:noFill/>
          <a:ln/>
        </p:spPr>
        <p:txBody>
          <a:bodyPr wrap="square" lIns="0" tIns="0" rIns="0" bIns="0" rtlCol="0" anchor="t"/>
          <a:lstStyle/>
          <a:p>
            <a:pPr marL="342900" indent="-342900" algn="l">
              <a:lnSpc>
                <a:spcPts val="2200"/>
              </a:lnSpc>
              <a:buSzPct val="100000"/>
              <a:buChar char="•"/>
            </a:pPr>
            <a:r>
              <a:rPr lang="en-US" sz="1350" kern="0" spc="-28" dirty="0">
                <a:solidFill>
                  <a:srgbClr val="272525"/>
                </a:solidFill>
                <a:latin typeface="Inter" pitchFamily="34" charset="0"/>
                <a:ea typeface="Inter" pitchFamily="34" charset="-122"/>
                <a:cs typeface="Inter" pitchFamily="34" charset="-120"/>
              </a:rPr>
              <a:t>Optimize the maintenance plan by aligning it with the actual needs of the plant, based on the criticality of the equipment and the predictions of the model.</a:t>
            </a:r>
            <a:endParaRPr lang="en-US" sz="1350" dirty="0"/>
          </a:p>
        </p:txBody>
      </p:sp>
      <p:sp>
        <p:nvSpPr>
          <p:cNvPr id="11" name="Rectángulo 10">
            <a:extLst>
              <a:ext uri="{FF2B5EF4-FFF2-40B4-BE49-F238E27FC236}">
                <a16:creationId xmlns:a16="http://schemas.microsoft.com/office/drawing/2014/main" id="{DE9CAAB8-DA10-F2BE-F4B2-899153D77BD6}"/>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2161223"/>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Literature Review</a:t>
            </a:r>
            <a:endParaRPr lang="en-US" sz="4850" dirty="0"/>
          </a:p>
        </p:txBody>
      </p:sp>
      <p:sp>
        <p:nvSpPr>
          <p:cNvPr id="4" name="Text 1"/>
          <p:cNvSpPr/>
          <p:nvPr/>
        </p:nvSpPr>
        <p:spPr>
          <a:xfrm>
            <a:off x="6350437" y="3303032"/>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Maintenance engineering plays a crucial role in optimizing industrial processes. Advancements in big data and machine learning (ML) have enabled proactive failure detection and minimized human intervention in diagnostic processes. Industry 4.0, driven by IIoT, leverages interconnected sensors to generate large volumes of data on physical assets, facilitating automatic learning systems for predictive maintenance decisions.</a:t>
            </a:r>
            <a:endParaRPr lang="en-US" sz="1900" dirty="0"/>
          </a:p>
        </p:txBody>
      </p:sp>
      <p:sp>
        <p:nvSpPr>
          <p:cNvPr id="5" name="Rectángulo 4">
            <a:extLst>
              <a:ext uri="{FF2B5EF4-FFF2-40B4-BE49-F238E27FC236}">
                <a16:creationId xmlns:a16="http://schemas.microsoft.com/office/drawing/2014/main" id="{E92769F8-FBD6-0E75-2789-D5419D960C42}"/>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4296847"/>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Machine Learning</a:t>
            </a:r>
            <a:endParaRPr lang="en-US" sz="4850" dirty="0"/>
          </a:p>
        </p:txBody>
      </p:sp>
      <p:sp>
        <p:nvSpPr>
          <p:cNvPr id="4" name="Text 1"/>
          <p:cNvSpPr/>
          <p:nvPr/>
        </p:nvSpPr>
        <p:spPr>
          <a:xfrm>
            <a:off x="864037" y="5438656"/>
            <a:ext cx="12902327" cy="158019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Machine learning focuses on creating algorithms and models capable of learning from data, enabling computers to improve their performance on specific tasks without explicit programming. These systems identify patterns in large volumes of data, allowing them to make predictions or decisions based on experience. The two main categories of machine learning methods are supervised learning and unsupervised learning.</a:t>
            </a:r>
            <a:endParaRPr lang="en-US" sz="1900" dirty="0"/>
          </a:p>
        </p:txBody>
      </p:sp>
      <p:sp>
        <p:nvSpPr>
          <p:cNvPr id="6" name="Rectángulo 5">
            <a:extLst>
              <a:ext uri="{FF2B5EF4-FFF2-40B4-BE49-F238E27FC236}">
                <a16:creationId xmlns:a16="http://schemas.microsoft.com/office/drawing/2014/main" id="{D728B2CC-436C-8982-DFC8-A497254D13E1}"/>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0" descr="preencoded.png">
            <a:extLst>
              <a:ext uri="{FF2B5EF4-FFF2-40B4-BE49-F238E27FC236}">
                <a16:creationId xmlns:a16="http://schemas.microsoft.com/office/drawing/2014/main" id="{4BF1B0A8-01FD-D279-7D7F-B77638853D8B}"/>
              </a:ext>
            </a:extLst>
          </p:cNvPr>
          <p:cNvPicPr>
            <a:picLocks noChangeAspect="1"/>
          </p:cNvPicPr>
          <p:nvPr/>
        </p:nvPicPr>
        <p:blipFill>
          <a:blip r:embed="rId2"/>
          <a:stretch>
            <a:fillRect/>
          </a:stretch>
        </p:blipFill>
        <p:spPr>
          <a:xfrm>
            <a:off x="0" y="0"/>
            <a:ext cx="14630400" cy="2477214"/>
          </a:xfrm>
          <a:prstGeom prst="rect">
            <a:avLst/>
          </a:prstGeom>
        </p:spPr>
      </p:pic>
      <p:pic>
        <p:nvPicPr>
          <p:cNvPr id="7" name="Imagen 6">
            <a:extLst>
              <a:ext uri="{FF2B5EF4-FFF2-40B4-BE49-F238E27FC236}">
                <a16:creationId xmlns:a16="http://schemas.microsoft.com/office/drawing/2014/main" id="{CFF9931A-5AB2-C5A4-C6C4-022C43028CA6}"/>
              </a:ext>
            </a:extLst>
          </p:cNvPr>
          <p:cNvPicPr>
            <a:picLocks noChangeAspect="1"/>
          </p:cNvPicPr>
          <p:nvPr/>
        </p:nvPicPr>
        <p:blipFill>
          <a:blip r:embed="rId3"/>
          <a:stretch>
            <a:fillRect/>
          </a:stretch>
        </p:blipFill>
        <p:spPr>
          <a:xfrm>
            <a:off x="431800" y="3939288"/>
            <a:ext cx="13766800" cy="2738623"/>
          </a:xfrm>
          <a:prstGeom prst="rect">
            <a:avLst/>
          </a:prstGeom>
        </p:spPr>
      </p:pic>
      <p:sp>
        <p:nvSpPr>
          <p:cNvPr id="8" name="Rectángulo 7">
            <a:extLst>
              <a:ext uri="{FF2B5EF4-FFF2-40B4-BE49-F238E27FC236}">
                <a16:creationId xmlns:a16="http://schemas.microsoft.com/office/drawing/2014/main" id="{12613A8C-FEBF-0D2A-2445-4A150C58684D}"/>
              </a:ext>
            </a:extLst>
          </p:cNvPr>
          <p:cNvSpPr/>
          <p:nvPr/>
        </p:nvSpPr>
        <p:spPr>
          <a:xfrm>
            <a:off x="12705347" y="7628021"/>
            <a:ext cx="1840832" cy="51735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9" name="Text 0">
            <a:extLst>
              <a:ext uri="{FF2B5EF4-FFF2-40B4-BE49-F238E27FC236}">
                <a16:creationId xmlns:a16="http://schemas.microsoft.com/office/drawing/2014/main" id="{0294028F-3096-5811-8B62-A353CE365A40}"/>
              </a:ext>
            </a:extLst>
          </p:cNvPr>
          <p:cNvSpPr/>
          <p:nvPr/>
        </p:nvSpPr>
        <p:spPr>
          <a:xfrm>
            <a:off x="431800" y="2822488"/>
            <a:ext cx="6172200" cy="771525"/>
          </a:xfrm>
          <a:prstGeom prst="rect">
            <a:avLst/>
          </a:prstGeom>
          <a:noFill/>
          <a:ln/>
        </p:spPr>
        <p:txBody>
          <a:bodyPr wrap="none" lIns="0" tIns="0" rIns="0" bIns="0" rtlCol="0" anchor="t"/>
          <a:lstStyle/>
          <a:p>
            <a:pPr marL="0" indent="0">
              <a:lnSpc>
                <a:spcPts val="6050"/>
              </a:lnSpc>
              <a:buNone/>
            </a:pPr>
            <a:r>
              <a:rPr lang="en-US" sz="4850" b="1" kern="0" spc="-146" dirty="0" err="1">
                <a:solidFill>
                  <a:srgbClr val="000000"/>
                </a:solidFill>
                <a:latin typeface="Inter" pitchFamily="34" charset="0"/>
                <a:ea typeface="Inter" pitchFamily="34" charset="-122"/>
                <a:cs typeface="Inter" pitchFamily="34" charset="-120"/>
              </a:rPr>
              <a:t>Metodology</a:t>
            </a:r>
            <a:endParaRPr lang="en-US" sz="4850" dirty="0"/>
          </a:p>
        </p:txBody>
      </p:sp>
    </p:spTree>
    <p:extLst>
      <p:ext uri="{BB962C8B-B14F-4D97-AF65-F5344CB8AC3E}">
        <p14:creationId xmlns:p14="http://schemas.microsoft.com/office/powerpoint/2010/main" val="2347988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4394</TotalTime>
  <Words>697</Words>
  <Application>Microsoft Office PowerPoint</Application>
  <PresentationFormat>Personalizado</PresentationFormat>
  <Paragraphs>121</Paragraphs>
  <Slides>11</Slides>
  <Notes>10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11</vt:i4>
      </vt:variant>
    </vt:vector>
  </HeadingPairs>
  <TitlesOfParts>
    <vt:vector size="14" baseType="lpstr">
      <vt:lpstr>Arial</vt:lpstr>
      <vt:lpstr>Inter</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Jose Gabriel Piña Zambrano</cp:lastModifiedBy>
  <cp:revision>4</cp:revision>
  <dcterms:created xsi:type="dcterms:W3CDTF">2024-09-13T13:38:31Z</dcterms:created>
  <dcterms:modified xsi:type="dcterms:W3CDTF">2024-09-18T19:55:18Z</dcterms:modified>
</cp:coreProperties>
</file>